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67" r:id="rId2"/>
    <p:sldId id="268" r:id="rId3"/>
    <p:sldId id="266" r:id="rId4"/>
    <p:sldId id="269" r:id="rId5"/>
    <p:sldId id="27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42"/>
    <a:srgbClr val="0000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1F93-6940-47B3-B556-CD8C1D1D813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7B7F-018B-4888-A3DB-2B0B2DD3B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31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1F93-6940-47B3-B556-CD8C1D1D813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7B7F-018B-4888-A3DB-2B0B2DD3B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7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1F93-6940-47B3-B556-CD8C1D1D813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7B7F-018B-4888-A3DB-2B0B2DD3B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757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1F93-6940-47B3-B556-CD8C1D1D813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7B7F-018B-4888-A3DB-2B0B2DD3B6B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3479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1F93-6940-47B3-B556-CD8C1D1D813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7B7F-018B-4888-A3DB-2B0B2DD3B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631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1F93-6940-47B3-B556-CD8C1D1D813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7B7F-018B-4888-A3DB-2B0B2DD3B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492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1F93-6940-47B3-B556-CD8C1D1D813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7B7F-018B-4888-A3DB-2B0B2DD3B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6044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1F93-6940-47B3-B556-CD8C1D1D813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7B7F-018B-4888-A3DB-2B0B2DD3B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866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1F93-6940-47B3-B556-CD8C1D1D813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7B7F-018B-4888-A3DB-2B0B2DD3B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599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1F93-6940-47B3-B556-CD8C1D1D813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7B7F-018B-4888-A3DB-2B0B2DD3B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29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1F93-6940-47B3-B556-CD8C1D1D813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7B7F-018B-4888-A3DB-2B0B2DD3B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811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1F93-6940-47B3-B556-CD8C1D1D813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7B7F-018B-4888-A3DB-2B0B2DD3B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059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1F93-6940-47B3-B556-CD8C1D1D813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7B7F-018B-4888-A3DB-2B0B2DD3B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840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1F93-6940-47B3-B556-CD8C1D1D813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7B7F-018B-4888-A3DB-2B0B2DD3B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85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1F93-6940-47B3-B556-CD8C1D1D813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7B7F-018B-4888-A3DB-2B0B2DD3B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9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1F93-6940-47B3-B556-CD8C1D1D813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7B7F-018B-4888-A3DB-2B0B2DD3B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23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1F93-6940-47B3-B556-CD8C1D1D813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7B7F-018B-4888-A3DB-2B0B2DD3B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67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C211F93-6940-47B3-B556-CD8C1D1D813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47B7F-018B-4888-A3DB-2B0B2DD3B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0409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  <p:sldLayoutId id="2147483855" r:id="rId15"/>
    <p:sldLayoutId id="2147483856" r:id="rId16"/>
    <p:sldLayoutId id="214748385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F81D2-34D8-4595-B654-42FDFD0909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505" y="191663"/>
            <a:ext cx="10260990" cy="3523885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6800" dirty="0"/>
              <a:t>Advocacy 101</a:t>
            </a:r>
            <a:br>
              <a:rPr lang="en-US" sz="6800" i="1" dirty="0"/>
            </a:br>
            <a:r>
              <a:rPr lang="en-US" sz="4000" i="1" dirty="0"/>
              <a:t>congressional staffer’s viewpoint</a:t>
            </a:r>
          </a:p>
        </p:txBody>
      </p:sp>
    </p:spTree>
    <p:extLst>
      <p:ext uri="{BB962C8B-B14F-4D97-AF65-F5344CB8AC3E}">
        <p14:creationId xmlns:p14="http://schemas.microsoft.com/office/powerpoint/2010/main" val="2760834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328CC-C5AF-4D31-8E06-031FDA10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2" y="1257626"/>
            <a:ext cx="4948445" cy="452845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 dirty="0"/>
              <a:t>Helpful Hints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C8928-AC96-4141-96B6-35855A153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8623" y="476955"/>
            <a:ext cx="4135814" cy="590408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cap="all" dirty="0"/>
              <a:t>Do your research on member</a:t>
            </a:r>
          </a:p>
          <a:p>
            <a:r>
              <a:rPr lang="en-US" sz="3200" cap="all" dirty="0"/>
              <a:t>Never assume we know what you’re discussing</a:t>
            </a:r>
          </a:p>
          <a:p>
            <a:r>
              <a:rPr lang="en-US" sz="3200" cap="all" dirty="0"/>
              <a:t>COME PREPARED</a:t>
            </a:r>
          </a:p>
          <a:p>
            <a:r>
              <a:rPr lang="en-US" sz="3200" cap="all" dirty="0"/>
              <a:t>Follow up</a:t>
            </a:r>
          </a:p>
        </p:txBody>
      </p:sp>
    </p:spTree>
    <p:extLst>
      <p:ext uri="{BB962C8B-B14F-4D97-AF65-F5344CB8AC3E}">
        <p14:creationId xmlns:p14="http://schemas.microsoft.com/office/powerpoint/2010/main" val="1577377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B1E8F-BDD5-4647-AB3D-EADB2465E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04672"/>
            <a:ext cx="4347211" cy="5248656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What Not 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01822-C173-41F6-8C28-545115EEC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75" y="804671"/>
            <a:ext cx="5708416" cy="5248657"/>
          </a:xfrm>
        </p:spPr>
        <p:txBody>
          <a:bodyPr anchor="ctr">
            <a:normAutofit fontScale="32500" lnSpcReduction="20000"/>
          </a:bodyPr>
          <a:lstStyle/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r>
              <a:rPr lang="en-US" sz="9200" dirty="0"/>
              <a:t>Be late</a:t>
            </a:r>
          </a:p>
          <a:p>
            <a:r>
              <a:rPr lang="en-US" sz="9200" dirty="0"/>
              <a:t>Nervous or aggressive</a:t>
            </a:r>
          </a:p>
          <a:p>
            <a:r>
              <a:rPr lang="en-US" sz="9200" dirty="0"/>
              <a:t>Beat around the bush, be direct</a:t>
            </a:r>
          </a:p>
          <a:p>
            <a:r>
              <a:rPr lang="en-US" sz="9200"/>
              <a:t>Expect </a:t>
            </a:r>
            <a:r>
              <a:rPr lang="en-US" sz="9200" dirty="0"/>
              <a:t>your bill to be passed overnight</a:t>
            </a:r>
          </a:p>
          <a:p>
            <a:r>
              <a:rPr lang="en-US" sz="9200" dirty="0"/>
              <a:t>Assume your ask is an easy one or that office will be onboard</a:t>
            </a:r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874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B1E8F-BDD5-4647-AB3D-EADB2465E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What 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01822-C173-41F6-8C28-545115EEC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352425"/>
            <a:ext cx="6399930" cy="5700903"/>
          </a:xfrm>
        </p:spPr>
        <p:txBody>
          <a:bodyPr anchor="ctr">
            <a:normAutofit fontScale="92500" lnSpcReduction="10000"/>
          </a:bodyPr>
          <a:lstStyle/>
          <a:p>
            <a:r>
              <a:rPr lang="en-US" sz="3200" dirty="0"/>
              <a:t>Have answers to basic questions</a:t>
            </a:r>
          </a:p>
          <a:p>
            <a:pPr lvl="1"/>
            <a:r>
              <a:rPr lang="en-US" sz="3000" dirty="0"/>
              <a:t>Who is leading legislation? (bill, letter, amendment, </a:t>
            </a:r>
            <a:r>
              <a:rPr lang="en-US" sz="3000" dirty="0" err="1"/>
              <a:t>etc</a:t>
            </a:r>
            <a:r>
              <a:rPr lang="en-US" sz="3000" dirty="0"/>
              <a:t>?</a:t>
            </a:r>
          </a:p>
          <a:p>
            <a:pPr lvl="1"/>
            <a:r>
              <a:rPr lang="en-US" sz="3000" dirty="0"/>
              <a:t>What’s the bill number?</a:t>
            </a:r>
          </a:p>
          <a:p>
            <a:pPr lvl="1"/>
            <a:r>
              <a:rPr lang="en-US" sz="3000" dirty="0"/>
              <a:t>Is it bipartisan?</a:t>
            </a:r>
          </a:p>
          <a:p>
            <a:r>
              <a:rPr lang="en-US" sz="3200" dirty="0"/>
              <a:t>Share your story</a:t>
            </a:r>
          </a:p>
          <a:p>
            <a:r>
              <a:rPr lang="en-US" sz="3200" dirty="0"/>
              <a:t>Limit your asks</a:t>
            </a:r>
          </a:p>
          <a:p>
            <a:r>
              <a:rPr lang="en-US" sz="3200" dirty="0"/>
              <a:t>Strategic</a:t>
            </a:r>
          </a:p>
          <a:p>
            <a:r>
              <a:rPr lang="en-US" sz="3200" dirty="0"/>
              <a:t>Impact to district or state</a:t>
            </a:r>
          </a:p>
          <a:p>
            <a:r>
              <a:rPr lang="en-US" sz="3200" dirty="0"/>
              <a:t>Follow up! Follow up! Follow up!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9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B1E8F-BDD5-4647-AB3D-EADB2465E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marL="857250" indent="-857250" algn="ctr">
              <a:buFont typeface="Arial" panose="020B0604020202020204" pitchFamily="34" charset="0"/>
              <a:buChar char="•"/>
            </a:pPr>
            <a:br>
              <a:rPr lang="en-US" sz="6600" dirty="0"/>
            </a:br>
            <a:r>
              <a:rPr lang="en-US" sz="6600" dirty="0"/>
              <a:t>Last Thoughts</a:t>
            </a:r>
            <a:br>
              <a:rPr lang="en-US" sz="6600" dirty="0"/>
            </a:br>
            <a:endParaRPr lang="en-US" sz="66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5C2E7A-0655-45F7-9AD5-101AD6846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7621" y="1853248"/>
            <a:ext cx="8946541" cy="4248150"/>
          </a:xfrm>
        </p:spPr>
        <p:txBody>
          <a:bodyPr>
            <a:normAutofit fontScale="92500"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4800" dirty="0"/>
              <a:t>This is a dialogue; we are both learning from each other.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4800" dirty="0"/>
              <a:t>Always consider staff a resource.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4800" dirty="0"/>
              <a:t>Remember, we are here to help.</a:t>
            </a:r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739404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305</TotalTime>
  <Words>143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Courier New</vt:lpstr>
      <vt:lpstr>Wingdings 3</vt:lpstr>
      <vt:lpstr>Ion</vt:lpstr>
      <vt:lpstr>Advocacy 101 congressional staffer’s viewpoint</vt:lpstr>
      <vt:lpstr>Helpful Hints</vt:lpstr>
      <vt:lpstr>What Not to Do</vt:lpstr>
      <vt:lpstr>What to Do</vt:lpstr>
      <vt:lpstr> Last Thoughts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H.R. 4393,  Advancing Access to Precision Medicine Act</dc:title>
  <dc:creator>Ewers, Allison</dc:creator>
  <cp:lastModifiedBy>Adesina, Adeola</cp:lastModifiedBy>
  <cp:revision>14</cp:revision>
  <dcterms:created xsi:type="dcterms:W3CDTF">2020-02-21T17:28:37Z</dcterms:created>
  <dcterms:modified xsi:type="dcterms:W3CDTF">2020-11-17T16:43:04Z</dcterms:modified>
</cp:coreProperties>
</file>